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63" r:id="rId11"/>
    <p:sldId id="264" r:id="rId12"/>
    <p:sldId id="265" r:id="rId13"/>
    <p:sldId id="271" r:id="rId14"/>
    <p:sldId id="266" r:id="rId15"/>
    <p:sldId id="275" r:id="rId16"/>
    <p:sldId id="267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799243B1-D6C3-40D3-B944-26577D4AC5EB}">
          <p14:sldIdLst>
            <p14:sldId id="256"/>
          </p14:sldIdLst>
        </p14:section>
        <p14:section name="Introducción" id="{C7C48F6C-6187-4645-8904-CA2E9F1D15AE}">
          <p14:sldIdLst>
            <p14:sldId id="257"/>
            <p14:sldId id="258"/>
            <p14:sldId id="259"/>
            <p14:sldId id="260"/>
            <p14:sldId id="261"/>
          </p14:sldIdLst>
        </p14:section>
        <p14:section name="Diseño" id="{F263F080-B702-44A3-AAD5-53C7FF622DC2}">
          <p14:sldIdLst>
            <p14:sldId id="268"/>
            <p14:sldId id="269"/>
            <p14:sldId id="270"/>
          </p14:sldIdLst>
        </p14:section>
        <p14:section name="Dev &amp; Beta" id="{DB715A91-E4E4-4FA8-8733-46CD674FD2B6}">
          <p14:sldIdLst>
            <p14:sldId id="263"/>
            <p14:sldId id="264"/>
            <p14:sldId id="265"/>
            <p14:sldId id="271"/>
            <p14:sldId id="266"/>
          </p14:sldIdLst>
        </p14:section>
        <p14:section name="DEMO" id="{1200A4DD-112C-42C9-BCD3-9BE86A370068}">
          <p14:sldIdLst>
            <p14:sldId id="275"/>
          </p14:sldIdLst>
        </p14:section>
        <p14:section name="Conclusiones" id="{43A987DF-9329-4458-8599-6D00665E4792}">
          <p14:sldIdLst>
            <p14:sldId id="267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084" autoAdjust="0"/>
  </p:normalViewPr>
  <p:slideViewPr>
    <p:cSldViewPr snapToGrid="0">
      <p:cViewPr varScale="1">
        <p:scale>
          <a:sx n="71" d="100"/>
          <a:sy n="71" d="100"/>
        </p:scale>
        <p:origin x="113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0B0B1-F6CA-4905-84DF-53B0A5A39C8D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91CD4-E23A-495E-9CB4-61AE274C7A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666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[ * - 2 ]</a:t>
            </a:r>
          </a:p>
          <a:p>
            <a:r>
              <a:rPr lang="es-ES" dirty="0"/>
              <a:t>VLC + Motivación</a:t>
            </a:r>
          </a:p>
          <a:p>
            <a:r>
              <a:rPr lang="es-ES" dirty="0"/>
              <a:t>78 millones de descargas -&gt; Potencialmente muchos usuarios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9702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[ 13 - 15 ]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No </a:t>
            </a:r>
            <a:r>
              <a:rPr lang="es-ES" dirty="0" err="1"/>
              <a:t>UPnP</a:t>
            </a:r>
            <a:r>
              <a:rPr lang="es-ES" dirty="0"/>
              <a:t> -&gt; </a:t>
            </a:r>
            <a:r>
              <a:rPr lang="es-ES" dirty="0" err="1"/>
              <a:t>it’s</a:t>
            </a:r>
            <a:r>
              <a:rPr lang="es-ES" dirty="0"/>
              <a:t> 2 modules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No </a:t>
            </a:r>
            <a:r>
              <a:rPr lang="es-ES" dirty="0" err="1"/>
              <a:t>documentation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VLC -&gt; IRC </a:t>
            </a:r>
            <a:r>
              <a:rPr lang="es-ES" dirty="0" err="1"/>
              <a:t>channel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LUA </a:t>
            </a:r>
            <a:r>
              <a:rPr lang="es-ES" dirty="0" err="1"/>
              <a:t>problems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492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[ 15- 18 ]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r>
              <a:rPr lang="es-ES" dirty="0"/>
              <a:t>Ingeniería inversa y detectar dependencias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2135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[ 18 - 19 ] FAST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Implementación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Logo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283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[ 19 – 21 ]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244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[ 21 – 26 ]</a:t>
            </a:r>
          </a:p>
          <a:p>
            <a:endParaRPr lang="es-ES" dirty="0"/>
          </a:p>
          <a:p>
            <a:r>
              <a:rPr lang="es-ES" dirty="0"/>
              <a:t>Load -&gt; </a:t>
            </a:r>
            <a:r>
              <a:rPr lang="es-ES" dirty="0" err="1"/>
              <a:t>Playlist</a:t>
            </a:r>
            <a:endParaRPr lang="es-ES" dirty="0"/>
          </a:p>
          <a:p>
            <a:r>
              <a:rPr lang="es-ES" dirty="0"/>
              <a:t>Load -&gt; File</a:t>
            </a:r>
          </a:p>
          <a:p>
            <a:r>
              <a:rPr lang="es-ES" dirty="0"/>
              <a:t>Manual </a:t>
            </a:r>
            <a:r>
              <a:rPr lang="es-ES" dirty="0" err="1"/>
              <a:t>Edit</a:t>
            </a:r>
            <a:r>
              <a:rPr lang="es-ES" dirty="0"/>
              <a:t> -&gt; </a:t>
            </a:r>
            <a:r>
              <a:rPr lang="es-ES" dirty="0" err="1"/>
              <a:t>One</a:t>
            </a:r>
            <a:endParaRPr lang="es-ES" dirty="0"/>
          </a:p>
          <a:p>
            <a:r>
              <a:rPr lang="es-ES" dirty="0"/>
              <a:t>Manual </a:t>
            </a:r>
            <a:r>
              <a:rPr lang="es-ES" dirty="0" err="1"/>
              <a:t>Edit</a:t>
            </a:r>
            <a:r>
              <a:rPr lang="es-ES" dirty="0"/>
              <a:t> -&gt; Multi</a:t>
            </a:r>
          </a:p>
          <a:p>
            <a:r>
              <a:rPr lang="es-ES" dirty="0"/>
              <a:t>Manual </a:t>
            </a:r>
            <a:r>
              <a:rPr lang="es-ES" dirty="0" err="1"/>
              <a:t>Edit</a:t>
            </a:r>
            <a:r>
              <a:rPr lang="es-ES" dirty="0"/>
              <a:t> -&gt; </a:t>
            </a:r>
            <a:r>
              <a:rPr lang="es-ES" dirty="0" err="1"/>
              <a:t>Save</a:t>
            </a:r>
            <a:r>
              <a:rPr lang="es-ES" dirty="0"/>
              <a:t>/</a:t>
            </a:r>
            <a:r>
              <a:rPr lang="es-ES" dirty="0" err="1"/>
              <a:t>Discard</a:t>
            </a:r>
            <a:endParaRPr lang="es-ES" dirty="0"/>
          </a:p>
          <a:p>
            <a:r>
              <a:rPr lang="es-ES" dirty="0"/>
              <a:t>Manual </a:t>
            </a:r>
            <a:r>
              <a:rPr lang="es-ES" dirty="0" err="1"/>
              <a:t>Edit</a:t>
            </a:r>
            <a:r>
              <a:rPr lang="es-ES" dirty="0"/>
              <a:t> -&gt; </a:t>
            </a:r>
            <a:r>
              <a:rPr lang="es-ES" dirty="0" err="1"/>
              <a:t>Image</a:t>
            </a:r>
            <a:endParaRPr lang="es-ES" dirty="0"/>
          </a:p>
          <a:p>
            <a:r>
              <a:rPr lang="es-ES" dirty="0"/>
              <a:t>Auto </a:t>
            </a:r>
            <a:r>
              <a:rPr lang="es-ES" dirty="0" err="1"/>
              <a:t>Edit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0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[ 26 – 27 ] FAST</a:t>
            </a:r>
          </a:p>
          <a:p>
            <a:endParaRPr lang="es-ES" dirty="0"/>
          </a:p>
          <a:p>
            <a:r>
              <a:rPr lang="es-ES" dirty="0"/>
              <a:t>Diseño -&gt; Con limitaciones Open </a:t>
            </a:r>
            <a:r>
              <a:rPr lang="es-ES" dirty="0" err="1"/>
              <a:t>Source</a:t>
            </a:r>
            <a:r>
              <a:rPr lang="es-ES" dirty="0"/>
              <a:t> y VLC</a:t>
            </a:r>
          </a:p>
          <a:p>
            <a:r>
              <a:rPr lang="es-ES" dirty="0"/>
              <a:t>Implementación -&gt; Éxito pese a los problemas encontrados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967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[ 27 – 28 ] FAST</a:t>
            </a:r>
          </a:p>
          <a:p>
            <a:endParaRPr lang="es-ES" dirty="0"/>
          </a:p>
          <a:p>
            <a:r>
              <a:rPr lang="es-ES" dirty="0"/>
              <a:t>Acabada el sub-proyecto dentro del marco TFG, se puede proceder a cumplir el alcance del proyecto completo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5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[ 28 – 29 ] FAST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37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[ 2 - 3]</a:t>
            </a:r>
          </a:p>
          <a:p>
            <a:endParaRPr lang="es-ES" dirty="0"/>
          </a:p>
          <a:p>
            <a:r>
              <a:rPr lang="es-ES" dirty="0"/>
              <a:t>Problemas con la última versión de desarrollo</a:t>
            </a:r>
          </a:p>
          <a:p>
            <a:r>
              <a:rPr lang="es-ES" dirty="0"/>
              <a:t>Problemas de nuevas dependencias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991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[ 3 – 4 ]</a:t>
            </a:r>
          </a:p>
          <a:p>
            <a:endParaRPr lang="es-ES" dirty="0"/>
          </a:p>
          <a:p>
            <a:r>
              <a:rPr lang="es-ES" dirty="0"/>
              <a:t>Proyecto demasiado grande como para abarcarlo dentro del marco TFG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846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[ 4 - 5 ]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r>
              <a:rPr lang="es-ES" dirty="0"/>
              <a:t>Planificación inicial imposible por factores externos (falta de flexibilidad)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9013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[ 5 - 6 ]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r>
              <a:rPr lang="es-ES" dirty="0" err="1"/>
              <a:t>PrimaERP</a:t>
            </a:r>
            <a:r>
              <a:rPr lang="es-ES" dirty="0"/>
              <a:t> para la irregularidad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2507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[ 6 - 9 ]</a:t>
            </a:r>
          </a:p>
          <a:p>
            <a:endParaRPr lang="es-ES" dirty="0"/>
          </a:p>
          <a:p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606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[ 9 - 10 ] FAST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0780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[ 10 - 11 ] FAST 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FAST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547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[ 11 - 13 ]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Obtención de código -&gt; trivial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Compilación: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Problemas con librerías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Windows and Cross-Compile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Aprendizaje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91CD4-E23A-495E-9CB4-61AE274C7A1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86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89" indent="0" algn="ctr">
              <a:buNone/>
              <a:defRPr sz="18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800"/>
            </a:lvl4pPr>
            <a:lvl5pPr marL="1828754" indent="0" algn="ctr">
              <a:buNone/>
              <a:defRPr sz="1800"/>
            </a:lvl5pPr>
            <a:lvl6pPr marL="2285943" indent="0" algn="ctr">
              <a:buNone/>
              <a:defRPr sz="1800"/>
            </a:lvl6pPr>
            <a:lvl7pPr marL="2743131" indent="0" algn="ctr">
              <a:buNone/>
              <a:defRPr sz="1800"/>
            </a:lvl7pPr>
            <a:lvl8pPr marL="3200320" indent="0" algn="ctr">
              <a:buNone/>
              <a:defRPr sz="1800"/>
            </a:lvl8pPr>
            <a:lvl9pPr marL="3657509" indent="0" algn="ctr">
              <a:buNone/>
              <a:defRPr sz="18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76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92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2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449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249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52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50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058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144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53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4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9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30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7AC66EE-BA9F-487C-8E94-8278D0079AB1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3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C92BC33-FD40-4FB0-864D-15FEC7C62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1188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69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45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45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21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677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2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2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94648-208C-4A1F-9080-CFE6892E2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22" y="1275310"/>
            <a:ext cx="9671957" cy="1954453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s-ES" dirty="0"/>
              <a:t>Gestor de Metadatos Extendido</a:t>
            </a:r>
            <a:br>
              <a:rPr lang="es-ES" dirty="0"/>
            </a:br>
            <a:r>
              <a:rPr lang="es-ES" dirty="0"/>
              <a:t>para el Reproductor Multimedia VLC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29EAFD-F234-41C8-A947-F0124F4E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5425356"/>
            <a:ext cx="8029075" cy="1159629"/>
          </a:xfrm>
        </p:spPr>
        <p:txBody>
          <a:bodyPr numCol="2">
            <a:normAutofit fontScale="77500" lnSpcReduction="20000"/>
          </a:bodyPr>
          <a:lstStyle/>
          <a:p>
            <a:pPr algn="ctr"/>
            <a:r>
              <a:rPr lang="es-ES" sz="3300" dirty="0"/>
              <a:t>Autor: </a:t>
            </a:r>
          </a:p>
          <a:p>
            <a:pPr algn="ctr"/>
            <a:r>
              <a:rPr lang="es-ES" sz="3300" dirty="0"/>
              <a:t>Asier Santos Valcárcel</a:t>
            </a:r>
          </a:p>
          <a:p>
            <a:pPr algn="ctr"/>
            <a:endParaRPr lang="es-ES" sz="3300" dirty="0"/>
          </a:p>
          <a:p>
            <a:pPr algn="ctr"/>
            <a:r>
              <a:rPr lang="es-ES" sz="3300" dirty="0"/>
              <a:t>Director: </a:t>
            </a:r>
          </a:p>
          <a:p>
            <a:pPr algn="ctr"/>
            <a:r>
              <a:rPr lang="es-ES" sz="3300" dirty="0"/>
              <a:t>Imanol Usandizaga Lombana</a:t>
            </a:r>
          </a:p>
          <a:p>
            <a:endParaRPr lang="es-E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F07AA03-5997-46D9-A176-BC6B64DC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217" y="5088473"/>
            <a:ext cx="2861379" cy="132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9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82767-AB65-4F7D-B03E-20FE498F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8"/>
            <a:ext cx="4360672" cy="818711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/>
              <a:t>Desarrollo: 1. fase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7D8CEC-3F7A-42CA-8D86-501F88D82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63" y="2657604"/>
            <a:ext cx="9720073" cy="4023360"/>
          </a:xfrm>
        </p:spPr>
        <p:txBody>
          <a:bodyPr>
            <a:normAutofit/>
          </a:bodyPr>
          <a:lstStyle/>
          <a:p>
            <a:pPr marL="179384" indent="-17938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3600" dirty="0"/>
              <a:t>Obtención de código</a:t>
            </a:r>
          </a:p>
          <a:p>
            <a:pPr marL="179384" indent="-17938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3600" dirty="0"/>
              <a:t>Compilación</a:t>
            </a:r>
          </a:p>
          <a:p>
            <a:pPr marL="179384" indent="-17938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3600" dirty="0"/>
              <a:t>Aprendizaje: Módulo “</a:t>
            </a:r>
            <a:r>
              <a:rPr lang="es-ES" sz="3600" dirty="0" err="1"/>
              <a:t>Hello</a:t>
            </a:r>
            <a:r>
              <a:rPr lang="es-ES" sz="3600" dirty="0"/>
              <a:t> </a:t>
            </a:r>
            <a:r>
              <a:rPr lang="es-ES" sz="3600" dirty="0" err="1"/>
              <a:t>World</a:t>
            </a:r>
            <a:r>
              <a:rPr lang="es-ES" sz="3600" dirty="0"/>
              <a:t>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335F49-CB58-4599-B10A-45DBA40B0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30" y="1914396"/>
            <a:ext cx="4766568" cy="47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9A10C-1FD3-4394-AEFC-85B085FD1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5"/>
            <a:ext cx="4351436" cy="84600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/>
              <a:t>Desarrollo: 2. fase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EB6221-A1B3-4D63-9577-2807E9E70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 </a:t>
            </a:r>
            <a:r>
              <a:rPr lang="es-ES" dirty="0" err="1"/>
              <a:t>UPnP</a:t>
            </a:r>
            <a:r>
              <a:rPr lang="es-ES" dirty="0"/>
              <a:t> </a:t>
            </a:r>
            <a:r>
              <a:rPr lang="es-ES" dirty="0" err="1"/>
              <a:t>Streamer</a:t>
            </a:r>
            <a:r>
              <a:rPr lang="es-ES" dirty="0"/>
              <a:t> a </a:t>
            </a:r>
            <a:r>
              <a:rPr lang="es-ES" dirty="0" err="1"/>
              <a:t>fanTAGstic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D4FA68-18C8-4987-BE62-04E64BB51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11" y="3529469"/>
            <a:ext cx="5636407" cy="21794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601EF3E-EAFC-4D42-9C53-3A7F838BC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5" y="2823823"/>
            <a:ext cx="5044659" cy="35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52034-CAF6-46F3-89F2-DAA6B78BB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83" y="564415"/>
            <a:ext cx="4406855" cy="84600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/>
              <a:t>Desarrollo: 3. fase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DD9F4D-BBC8-4F26-AC3B-B2828BFD8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55" y="2189106"/>
            <a:ext cx="9947247" cy="4120255"/>
          </a:xfrm>
        </p:spPr>
        <p:txBody>
          <a:bodyPr/>
          <a:lstStyle/>
          <a:p>
            <a:r>
              <a:rPr lang="es-ES" dirty="0"/>
              <a:t>Ingeniería Inversa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F86BB2-A95F-4623-BA65-E2E483E38030}"/>
              </a:ext>
            </a:extLst>
          </p:cNvPr>
          <p:cNvSpPr txBox="1"/>
          <p:nvPr/>
        </p:nvSpPr>
        <p:spPr>
          <a:xfrm>
            <a:off x="5513185" y="-1"/>
            <a:ext cx="667881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D4925CB-E17F-466B-BE3F-741F9DCB1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5" y="2777827"/>
            <a:ext cx="6053283" cy="385300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52D484E-E502-4D5E-8834-7699B6E11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08" y="88778"/>
            <a:ext cx="6476128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44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DD9F4D-BBC8-4F26-AC3B-B2828BFD8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55" y="2189106"/>
            <a:ext cx="9947247" cy="4120255"/>
          </a:xfrm>
        </p:spPr>
        <p:txBody>
          <a:bodyPr/>
          <a:lstStyle/>
          <a:p>
            <a:r>
              <a:rPr lang="es-ES" dirty="0"/>
              <a:t>Extended </a:t>
            </a:r>
            <a:r>
              <a:rPr lang="es-ES" dirty="0" err="1"/>
              <a:t>Metadata</a:t>
            </a:r>
            <a:r>
              <a:rPr lang="es-ES" dirty="0"/>
              <a:t> Manager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A3F644-20E6-478E-9EB4-8990774AA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48" y="0"/>
            <a:ext cx="2687053" cy="26870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BA6DB1-C9C4-4651-8464-AD450F2DD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54" y="2792221"/>
            <a:ext cx="6898847" cy="40924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528A94-56E0-4EE0-B8E4-141CCB82A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46" y="2791326"/>
            <a:ext cx="5418088" cy="406667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C55D212-59B0-4FFB-B77B-B8A452448363}"/>
              </a:ext>
            </a:extLst>
          </p:cNvPr>
          <p:cNvSpPr txBox="1">
            <a:spLocks/>
          </p:cNvSpPr>
          <p:nvPr/>
        </p:nvSpPr>
        <p:spPr>
          <a:xfrm>
            <a:off x="1024129" y="585215"/>
            <a:ext cx="4406855" cy="8460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Desarrollo: 3. fase</a:t>
            </a:r>
          </a:p>
        </p:txBody>
      </p:sp>
    </p:spTree>
    <p:extLst>
      <p:ext uri="{BB962C8B-B14F-4D97-AF65-F5344CB8AC3E}">
        <p14:creationId xmlns:p14="http://schemas.microsoft.com/office/powerpoint/2010/main" val="32643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4F828-BADB-4951-8631-EAB0C736A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2808963" cy="791003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 err="1"/>
              <a:t>Betatesting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CECBD7-DD79-46B5-ADC2-E4E8F719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5" y="3048740"/>
            <a:ext cx="5630783" cy="2114389"/>
          </a:xfrm>
        </p:spPr>
        <p:txBody>
          <a:bodyPr>
            <a:normAutofit fontScale="92500"/>
          </a:bodyPr>
          <a:lstStyle/>
          <a:p>
            <a:r>
              <a:rPr lang="es-ES" sz="2800" dirty="0"/>
              <a:t>Usuarios Avanzados ≠ Usuarios Básicos</a:t>
            </a:r>
          </a:p>
          <a:p>
            <a:endParaRPr lang="es-ES" sz="2800" dirty="0"/>
          </a:p>
          <a:p>
            <a:endParaRPr lang="es-ES" sz="2800" dirty="0"/>
          </a:p>
          <a:p>
            <a:r>
              <a:rPr lang="es-ES" sz="2800" b="1" dirty="0"/>
              <a:t>Estabilidad</a:t>
            </a:r>
            <a:r>
              <a:rPr lang="es-ES" sz="2800" dirty="0"/>
              <a:t>             ≠            </a:t>
            </a:r>
            <a:r>
              <a:rPr lang="es-ES" sz="2800" i="1" dirty="0"/>
              <a:t>Usabilidad</a:t>
            </a:r>
          </a:p>
          <a:p>
            <a:endParaRPr lang="es-ES" sz="2800" dirty="0"/>
          </a:p>
          <a:p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94BE53-7E97-42A1-A06F-0426B6BCE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81" y="0"/>
            <a:ext cx="3746259" cy="6858000"/>
          </a:xfrm>
          <a:prstGeom prst="rect">
            <a:avLst/>
          </a:prstGeom>
        </p:spPr>
      </p:pic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E680D8F2-1D83-402F-854F-CFEB38EED0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12145" y="3713020"/>
            <a:ext cx="1016000" cy="6465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E29E35ED-7F03-4106-93B2-9F76776A92B3}"/>
              </a:ext>
            </a:extLst>
          </p:cNvPr>
          <p:cNvCxnSpPr>
            <a:cxnSpLocks/>
          </p:cNvCxnSpPr>
          <p:nvPr/>
        </p:nvCxnSpPr>
        <p:spPr>
          <a:xfrm rot="5400000">
            <a:off x="1411193" y="3684075"/>
            <a:ext cx="1130043" cy="6273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4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27B1E-5F94-47E5-96F6-211A5253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30" y="585216"/>
            <a:ext cx="1497399" cy="84600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/>
              <a:t>Demo</a:t>
            </a:r>
          </a:p>
        </p:txBody>
      </p:sp>
      <p:pic>
        <p:nvPicPr>
          <p:cNvPr id="5122" name="Picture 2" descr="https://wp-filter.com/codecanyon/images/demo_site.png">
            <a:extLst>
              <a:ext uri="{FF2B5EF4-FFF2-40B4-BE49-F238E27FC236}">
                <a16:creationId xmlns:a16="http://schemas.microsoft.com/office/drawing/2014/main" id="{555B94A8-D8A6-45B0-AD27-E1ED6F971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19" y="2398869"/>
            <a:ext cx="58674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27B1E-5F94-47E5-96F6-211A5253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293545" cy="84600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/>
              <a:t>Conclusiones: Resumen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64D83DA-DD43-41DB-811C-AEE4E22E3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158" y="2595560"/>
            <a:ext cx="5846788" cy="2133459"/>
          </a:xfrm>
        </p:spPr>
        <p:txBody>
          <a:bodyPr numCol="2">
            <a:normAutofit/>
          </a:bodyPr>
          <a:lstStyle/>
          <a:p>
            <a:pPr>
              <a:buBlip>
                <a:blip r:embed="rId4"/>
              </a:buBlip>
            </a:pPr>
            <a:r>
              <a:rPr lang="es-ES" sz="3200" dirty="0"/>
              <a:t>Diseño</a:t>
            </a:r>
          </a:p>
          <a:p>
            <a:pPr>
              <a:buBlip>
                <a:blip r:embed="rId4"/>
              </a:buBlip>
            </a:pPr>
            <a:r>
              <a:rPr lang="es-ES" sz="3200" dirty="0"/>
              <a:t>Implementación</a:t>
            </a:r>
          </a:p>
          <a:p>
            <a:pPr>
              <a:buBlip>
                <a:blip r:embed="rId4"/>
              </a:buBlip>
            </a:pPr>
            <a:r>
              <a:rPr lang="es-ES" sz="3200" dirty="0" err="1"/>
              <a:t>Betatesting</a:t>
            </a:r>
            <a:endParaRPr lang="es-ES" sz="3200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CCA0EE-BB1F-4B39-826D-B6FF3A928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15" y="1954803"/>
            <a:ext cx="8046356" cy="47731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EB85DF-8523-4769-BE1F-39099A5EC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3516">
            <a:off x="9023247" y="5160956"/>
            <a:ext cx="1432413" cy="145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8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27B1E-5F94-47E5-96F6-211A5253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7279363" cy="84600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/>
              <a:t>Conclusiones: Mejoras y futuro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6CB7A4-344C-42A6-9E10-1868775AA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55" y="1996581"/>
            <a:ext cx="10603685" cy="4284147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s-ES" b="1" dirty="0"/>
              <a:t>Mejoras de interfaz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Traducción de la interfaz.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Permitir ordenado de la tabla en base a las columnas.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Adaptado automático del el ancho de las columna.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Añadir elementos sin eliminar los actuales (</a:t>
            </a:r>
            <a:r>
              <a:rPr lang="es-ES" i="1" dirty="0" err="1"/>
              <a:t>append</a:t>
            </a:r>
            <a:r>
              <a:rPr lang="es-ES" dirty="0"/>
              <a:t>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 err="1"/>
              <a:t>Preview</a:t>
            </a:r>
            <a:r>
              <a:rPr lang="es-ES" dirty="0"/>
              <a:t> de los elementos de la tabla.</a:t>
            </a:r>
          </a:p>
          <a:p>
            <a:pPr marL="0" indent="0">
              <a:buNone/>
            </a:pPr>
            <a:r>
              <a:rPr lang="es-ES" b="1" dirty="0"/>
              <a:t>Mejoras técnicas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Editar la carátula de múltiples ficheros al mismo tiempo.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Procesado de carpetas y sub-elementos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Bases de datos adicionales.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Análisis del nombre del fichero.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Permitir revertir último cambio.</a:t>
            </a:r>
          </a:p>
          <a:p>
            <a:pPr marL="263519" indent="0">
              <a:buNone/>
            </a:pPr>
            <a:r>
              <a:rPr lang="es-ES" b="1" dirty="0"/>
              <a:t>Corrección de errores</a:t>
            </a:r>
          </a:p>
          <a:p>
            <a:pPr marL="263519" indent="0">
              <a:buNone/>
            </a:pPr>
            <a:r>
              <a:rPr lang="es-ES" b="1" dirty="0"/>
              <a:t>Toma de contacto formal con </a:t>
            </a:r>
            <a:r>
              <a:rPr lang="es-ES" b="1" dirty="0" err="1"/>
              <a:t>VideoLAN</a:t>
            </a:r>
            <a:endParaRPr lang="es-ES" b="1" dirty="0"/>
          </a:p>
          <a:p>
            <a:pPr marL="263519" indent="0">
              <a:buNone/>
            </a:pPr>
            <a:r>
              <a:rPr lang="es-ES" b="1" dirty="0"/>
              <a:t>Refinado del código</a:t>
            </a:r>
          </a:p>
          <a:p>
            <a:pPr marL="263519" indent="0">
              <a:buNone/>
            </a:pPr>
            <a:r>
              <a:rPr lang="es-ES" b="1" dirty="0"/>
              <a:t>Integrado oficial en VLC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2266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27B1E-5F94-47E5-96F6-211A5253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7"/>
            <a:ext cx="3972745" cy="84642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6CB7A4-344C-42A6-9E10-1868775AA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600038"/>
            <a:ext cx="10087217" cy="3163455"/>
          </a:xfrm>
        </p:spPr>
        <p:txBody>
          <a:bodyPr/>
          <a:lstStyle/>
          <a:p>
            <a:pPr marL="358766" indent="-358766">
              <a:buFont typeface="Wingdings" panose="05000000000000000000" pitchFamily="2" charset="2"/>
              <a:buChar char="v"/>
            </a:pPr>
            <a:r>
              <a:rPr lang="es-ES" dirty="0" err="1"/>
              <a:t>Urko</a:t>
            </a:r>
            <a:r>
              <a:rPr lang="es-ES" dirty="0"/>
              <a:t> </a:t>
            </a:r>
            <a:r>
              <a:rPr lang="es-ES" dirty="0" err="1"/>
              <a:t>Lopez</a:t>
            </a:r>
            <a:r>
              <a:rPr lang="es-ES" dirty="0"/>
              <a:t> de </a:t>
            </a:r>
            <a:r>
              <a:rPr lang="es-ES" dirty="0" err="1"/>
              <a:t>Abetxuko</a:t>
            </a:r>
            <a:endParaRPr lang="es-ES" dirty="0"/>
          </a:p>
          <a:p>
            <a:pPr marL="358766" indent="-358766">
              <a:buFont typeface="Wingdings" panose="05000000000000000000" pitchFamily="2" charset="2"/>
              <a:buChar char="v"/>
            </a:pPr>
            <a:r>
              <a:rPr lang="es-ES" dirty="0"/>
              <a:t>Igor </a:t>
            </a:r>
            <a:r>
              <a:rPr lang="es-ES" dirty="0" err="1"/>
              <a:t>Santesteban</a:t>
            </a:r>
            <a:endParaRPr lang="es-ES" dirty="0"/>
          </a:p>
          <a:p>
            <a:pPr marL="358766" indent="-358766">
              <a:buFont typeface="Wingdings" panose="05000000000000000000" pitchFamily="2" charset="2"/>
              <a:buChar char="v"/>
            </a:pPr>
            <a:r>
              <a:rPr lang="es-ES" dirty="0"/>
              <a:t>Eneko Bermejo</a:t>
            </a:r>
          </a:p>
          <a:p>
            <a:pPr marL="358766" indent="-358766">
              <a:buFont typeface="Wingdings" panose="05000000000000000000" pitchFamily="2" charset="2"/>
              <a:buChar char="v"/>
            </a:pPr>
            <a:r>
              <a:rPr lang="es-ES" dirty="0"/>
              <a:t>Israel Betolaza</a:t>
            </a:r>
          </a:p>
          <a:p>
            <a:pPr marL="358766" indent="-358766">
              <a:buFont typeface="Wingdings" panose="05000000000000000000" pitchFamily="2" charset="2"/>
              <a:buChar char="v"/>
            </a:pPr>
            <a:r>
              <a:rPr lang="es-ES" dirty="0" err="1"/>
              <a:t>Betatesters</a:t>
            </a:r>
            <a:endParaRPr lang="es-ES" dirty="0"/>
          </a:p>
          <a:p>
            <a:pPr marL="358766" indent="-358766">
              <a:buFont typeface="Wingdings" panose="05000000000000000000" pitchFamily="2" charset="2"/>
              <a:buChar char="v"/>
            </a:pPr>
            <a:r>
              <a:rPr lang="es-ES" dirty="0"/>
              <a:t>Aquellos que me han apoyado</a:t>
            </a:r>
          </a:p>
        </p:txBody>
      </p:sp>
      <p:pic>
        <p:nvPicPr>
          <p:cNvPr id="9222" name="Picture 6" descr="https://t3.ftcdn.net/jpg/00/59/47/24/240_F_59472456_MOCPsL5bJC3Bd95fF0CgouscrE8duZG6.jpg">
            <a:extLst>
              <a:ext uri="{FF2B5EF4-FFF2-40B4-BE49-F238E27FC236}">
                <a16:creationId xmlns:a16="http://schemas.microsoft.com/office/drawing/2014/main" id="{67E3B648-B727-410D-8E30-8CE1D948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2840183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53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BFB15F59-54E7-46D6-8DD0-DEF339B6D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AA81990-938D-4560-8A03-EF2F517ED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54" y="1844037"/>
            <a:ext cx="12385964" cy="5194115"/>
          </a:xfrm>
          <a:prstGeom prst="rect">
            <a:avLst/>
          </a:prstGeom>
        </p:spPr>
      </p:pic>
      <p:sp>
        <p:nvSpPr>
          <p:cNvPr id="11" name="AutoShape 2" descr="Resultado de imagen de vlc">
            <a:extLst>
              <a:ext uri="{FF2B5EF4-FFF2-40B4-BE49-F238E27FC236}">
                <a16:creationId xmlns:a16="http://schemas.microsoft.com/office/drawing/2014/main" id="{76C68B2B-B1E1-412B-BA9C-726B478A2A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9E2F52F-86BC-4332-81F0-1E938EA6B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748" y="177917"/>
            <a:ext cx="1378904" cy="15616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8670B718-B79B-427B-BC8E-129AB75F599B}"/>
              </a:ext>
            </a:extLst>
          </p:cNvPr>
          <p:cNvSpPr txBox="1">
            <a:spLocks/>
          </p:cNvSpPr>
          <p:nvPr/>
        </p:nvSpPr>
        <p:spPr>
          <a:xfrm>
            <a:off x="1054493" y="632308"/>
            <a:ext cx="4889108" cy="8460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b="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VLC y </a:t>
            </a:r>
            <a:r>
              <a:rPr lang="es-ES" dirty="0" err="1"/>
              <a:t>videolan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797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3BD36-07BC-407E-8AF2-A1821A39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30" y="585217"/>
            <a:ext cx="2596527" cy="84642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s-ES" dirty="0"/>
              <a:t>Objetivos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5D50A1-4558-4A41-A65E-E8D21B712AA5}"/>
              </a:ext>
            </a:extLst>
          </p:cNvPr>
          <p:cNvSpPr txBox="1">
            <a:spLocks/>
          </p:cNvSpPr>
          <p:nvPr/>
        </p:nvSpPr>
        <p:spPr>
          <a:xfrm>
            <a:off x="482695" y="2373447"/>
            <a:ext cx="6646075" cy="3629320"/>
          </a:xfrm>
          <a:prstGeom prst="rect">
            <a:avLst/>
          </a:prstGeom>
        </p:spPr>
        <p:txBody>
          <a:bodyPr vert="horz" lIns="45720" tIns="45720" rIns="45720" bIns="45720" numCol="1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4" indent="-17938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3600" dirty="0"/>
              <a:t>Módulo </a:t>
            </a:r>
            <a:r>
              <a:rPr lang="es-ES" sz="4100" dirty="0"/>
              <a:t>integrable en la versión de desarrollo de VLC</a:t>
            </a:r>
          </a:p>
          <a:p>
            <a:pPr marL="179384" indent="-17938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4100" dirty="0"/>
              <a:t>Open </a:t>
            </a:r>
            <a:r>
              <a:rPr lang="es-ES" sz="4100" dirty="0" err="1"/>
              <a:t>Source</a:t>
            </a:r>
            <a:r>
              <a:rPr lang="es-ES" sz="4100" dirty="0"/>
              <a:t> </a:t>
            </a:r>
          </a:p>
          <a:p>
            <a:pPr marL="179384" indent="-17938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4100" dirty="0"/>
              <a:t>Evitar nuevas dependencias</a:t>
            </a:r>
          </a:p>
          <a:p>
            <a:pPr marL="179384" indent="-17938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4100" dirty="0"/>
              <a:t>Estilo de código de </a:t>
            </a:r>
            <a:r>
              <a:rPr lang="es-ES" sz="4100" dirty="0" err="1"/>
              <a:t>VideoLAN</a:t>
            </a:r>
            <a:endParaRPr lang="es-ES" sz="4100" dirty="0"/>
          </a:p>
          <a:p>
            <a:pPr>
              <a:buFont typeface="Wingdings" panose="05000000000000000000" pitchFamily="2" charset="2"/>
              <a:buChar char="q"/>
            </a:pPr>
            <a:endParaRPr lang="es-ES" sz="3600" dirty="0"/>
          </a:p>
        </p:txBody>
      </p:sp>
      <p:pic>
        <p:nvPicPr>
          <p:cNvPr id="1028" name="Picture 4" descr="Resultado de imagen">
            <a:extLst>
              <a:ext uri="{FF2B5EF4-FFF2-40B4-BE49-F238E27FC236}">
                <a16:creationId xmlns:a16="http://schemas.microsoft.com/office/drawing/2014/main" id="{F138876D-EE71-499C-94AA-91AE7166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770" y="1846350"/>
            <a:ext cx="5063231" cy="506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972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0C833-7888-4B38-AC37-70D454DD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7"/>
            <a:ext cx="5062636" cy="84600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dirty="0"/>
              <a:t>Alcance y Exclusiones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F1761-9698-4E7B-B194-CF8B068EF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Trabajo de Fin de Grado  ≠  Proyecto Completo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A2D5315-AEB4-4404-AD6F-564EB99063BC}"/>
              </a:ext>
            </a:extLst>
          </p:cNvPr>
          <p:cNvSpPr txBox="1">
            <a:spLocks/>
          </p:cNvSpPr>
          <p:nvPr/>
        </p:nvSpPr>
        <p:spPr>
          <a:xfrm>
            <a:off x="1024129" y="3112317"/>
            <a:ext cx="10762404" cy="2730700"/>
          </a:xfrm>
          <a:prstGeom prst="rect">
            <a:avLst/>
          </a:prstGeom>
        </p:spPr>
        <p:txBody>
          <a:bodyPr vert="horz" lIns="45720" tIns="45720" rIns="45720" bIns="45720" numCol="2" rtlCol="0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4" indent="-179384">
              <a:buFont typeface="Wingdings" panose="05000000000000000000" pitchFamily="2" charset="2"/>
              <a:buChar char="§"/>
            </a:pPr>
            <a:r>
              <a:rPr lang="es-ES" sz="3600" dirty="0"/>
              <a:t>Módulo Básico (Windows &amp; Linux)</a:t>
            </a:r>
          </a:p>
          <a:p>
            <a:pPr marL="179384" indent="-179384">
              <a:buFont typeface="Wingdings" panose="05000000000000000000" pitchFamily="2" charset="2"/>
              <a:buChar char="§"/>
            </a:pPr>
            <a:r>
              <a:rPr lang="es-ES" sz="3600" dirty="0" err="1"/>
              <a:t>Betatesting</a:t>
            </a:r>
            <a:r>
              <a:rPr lang="es-ES" sz="3600" dirty="0"/>
              <a:t> </a:t>
            </a:r>
          </a:p>
          <a:p>
            <a:pPr marL="179384" indent="-179384">
              <a:buFont typeface="Wingdings" panose="05000000000000000000" pitchFamily="2" charset="2"/>
              <a:buChar char="§"/>
            </a:pPr>
            <a:endParaRPr lang="es-ES" sz="3600" dirty="0"/>
          </a:p>
          <a:p>
            <a:pPr marL="84137" indent="-84137">
              <a:buFont typeface="Wingdings" panose="05000000000000000000" pitchFamily="2" charset="2"/>
              <a:buChar char="§"/>
            </a:pPr>
            <a:r>
              <a:rPr lang="es-ES" sz="3600" dirty="0"/>
              <a:t> </a:t>
            </a:r>
            <a:r>
              <a:rPr lang="es-ES" sz="3600" strike="sngStrike" dirty="0"/>
              <a:t>Traducciones</a:t>
            </a:r>
            <a:r>
              <a:rPr lang="es-ES" sz="3600" dirty="0"/>
              <a:t> </a:t>
            </a:r>
          </a:p>
          <a:p>
            <a:pPr marL="84137" indent="-84137">
              <a:buFont typeface="Wingdings" panose="05000000000000000000" pitchFamily="2" charset="2"/>
              <a:buChar char="§"/>
            </a:pPr>
            <a:r>
              <a:rPr lang="es-ES" sz="3600" dirty="0"/>
              <a:t> </a:t>
            </a:r>
            <a:r>
              <a:rPr lang="es-ES" sz="3600" strike="sngStrike" dirty="0"/>
              <a:t>Otros SO (como </a:t>
            </a:r>
            <a:r>
              <a:rPr lang="es-ES" sz="3600" strike="sngStrike" dirty="0" err="1"/>
              <a:t>macOS</a:t>
            </a:r>
            <a:r>
              <a:rPr lang="es-ES" sz="3600" strike="sngStrike" dirty="0"/>
              <a:t>)</a:t>
            </a:r>
          </a:p>
          <a:p>
            <a:pPr marL="84137" indent="-84137">
              <a:buFont typeface="Wingdings" panose="05000000000000000000" pitchFamily="2" charset="2"/>
              <a:buChar char="§"/>
            </a:pPr>
            <a:r>
              <a:rPr lang="es-ES" sz="3600" dirty="0"/>
              <a:t> </a:t>
            </a:r>
            <a:r>
              <a:rPr lang="es-ES" sz="3600" strike="sngStrike" dirty="0" err="1"/>
              <a:t>Betatesting</a:t>
            </a:r>
            <a:r>
              <a:rPr lang="es-ES" sz="3600" strike="sngStrike" dirty="0"/>
              <a:t> en Windows</a:t>
            </a:r>
          </a:p>
          <a:p>
            <a:pPr marL="84137" indent="-84137">
              <a:buFont typeface="Wingdings" panose="05000000000000000000" pitchFamily="2" charset="2"/>
              <a:buChar char="§"/>
            </a:pPr>
            <a:r>
              <a:rPr lang="es-ES" sz="3600" dirty="0"/>
              <a:t> </a:t>
            </a:r>
            <a:r>
              <a:rPr lang="es-ES" sz="3600" strike="sngStrike" dirty="0"/>
              <a:t>Sets de pruebas automáticos</a:t>
            </a:r>
          </a:p>
          <a:p>
            <a:pPr marL="179384" indent="-179384">
              <a:buFont typeface="Wingdings" panose="05000000000000000000" pitchFamily="2" charset="2"/>
              <a:buChar char="§"/>
            </a:pPr>
            <a:r>
              <a:rPr lang="es-ES" sz="3600" dirty="0"/>
              <a:t>Módulo Avanzado y Testeado</a:t>
            </a:r>
          </a:p>
          <a:p>
            <a:pPr marL="179384" indent="-179384">
              <a:buFont typeface="Wingdings" panose="05000000000000000000" pitchFamily="2" charset="2"/>
              <a:buChar char="§"/>
            </a:pPr>
            <a:r>
              <a:rPr lang="es-ES" sz="3600" dirty="0"/>
              <a:t>Refinado del Código</a:t>
            </a:r>
          </a:p>
          <a:p>
            <a:pPr marL="179384" indent="-179384">
              <a:buFont typeface="Wingdings" panose="05000000000000000000" pitchFamily="2" charset="2"/>
              <a:buChar char="§"/>
            </a:pPr>
            <a:r>
              <a:rPr lang="es-ES" sz="3600" dirty="0"/>
              <a:t>Integrado en versión oficial de VLC</a:t>
            </a:r>
          </a:p>
          <a:p>
            <a:pPr marL="179384" indent="-179384">
              <a:buFont typeface="Wingdings" panose="05000000000000000000" pitchFamily="2" charset="2"/>
              <a:buChar char="§"/>
            </a:pPr>
            <a:r>
              <a:rPr lang="es-ES" sz="3600" dirty="0"/>
              <a:t>Sets de pruebas automáticos</a:t>
            </a:r>
          </a:p>
          <a:p>
            <a:pPr marL="179384" indent="-179384">
              <a:buFont typeface="Wingdings" panose="05000000000000000000" pitchFamily="2" charset="2"/>
              <a:buChar char="§"/>
            </a:pPr>
            <a:r>
              <a:rPr lang="es-ES" sz="3600" dirty="0"/>
              <a:t>Traducciones (Euskera &amp; Español)</a:t>
            </a:r>
          </a:p>
          <a:p>
            <a:pPr>
              <a:buFont typeface="Wingdings" panose="05000000000000000000" pitchFamily="2" charset="2"/>
              <a:buChar char="q"/>
            </a:pP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43799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AD023-7652-45B4-83C6-1B6F3F8D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575581" cy="84600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s-ES" dirty="0"/>
              <a:t>Planificación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1733F2-1560-4140-B568-F26867F6A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429309"/>
            <a:ext cx="6112383" cy="40336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6386ED6-45D5-421B-9E49-69D3CA85E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60" y="0"/>
            <a:ext cx="5940541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6DC0497-B552-44B1-826A-F9E56CF6E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7" y="2068501"/>
            <a:ext cx="4532049" cy="45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3E32F-0E91-479F-955C-0ECA5B60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28603" cy="84600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ES" dirty="0"/>
              <a:t>Seguimiento y control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F237F0-84D9-4D8F-AD37-A1A3F5673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54" y="1853346"/>
            <a:ext cx="9739295" cy="5004655"/>
          </a:xfrm>
        </p:spPr>
      </p:pic>
    </p:spTree>
    <p:extLst>
      <p:ext uri="{BB962C8B-B14F-4D97-AF65-F5344CB8AC3E}">
        <p14:creationId xmlns:p14="http://schemas.microsoft.com/office/powerpoint/2010/main" val="303740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B69C4-A76C-4DA3-853B-E5EC6A25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979508" cy="84600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/>
              <a:t>Diseño: 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16EFE-972A-4324-A4FC-1C32C7CB7F4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93800" y="3023196"/>
            <a:ext cx="10998200" cy="2973912"/>
          </a:xfrm>
        </p:spPr>
        <p:txBody>
          <a:bodyPr numCol="2">
            <a:normAutofit lnSpcReduction="10000"/>
          </a:bodyPr>
          <a:lstStyle/>
          <a:p>
            <a:r>
              <a:rPr lang="es-ES" sz="3200" dirty="0"/>
              <a:t>Idiomas:</a:t>
            </a:r>
          </a:p>
          <a:p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Framework:</a:t>
            </a:r>
          </a:p>
          <a:p>
            <a:endParaRPr lang="es-ES" sz="3200" dirty="0"/>
          </a:p>
          <a:p>
            <a:r>
              <a:rPr lang="es-ES" sz="3200" dirty="0"/>
              <a:t>Base de datos:</a:t>
            </a:r>
          </a:p>
          <a:p>
            <a:pPr marL="91438" lvl="1" indent="-91438">
              <a:spcBef>
                <a:spcPts val="1200"/>
              </a:spcBef>
              <a:spcAft>
                <a:spcPts val="200"/>
              </a:spcAft>
              <a:buSzPct val="100000"/>
              <a:buFont typeface="Tw Cen MT" panose="020B0602020104020603" pitchFamily="34" charset="0"/>
              <a:buChar char=" "/>
            </a:pPr>
            <a:endParaRPr lang="es-ES" sz="3200" dirty="0"/>
          </a:p>
          <a:p>
            <a:pPr marL="91438" lvl="1" indent="-91438">
              <a:spcBef>
                <a:spcPts val="1200"/>
              </a:spcBef>
              <a:spcAft>
                <a:spcPts val="200"/>
              </a:spcAft>
              <a:buSzPct val="100000"/>
              <a:buFont typeface="Tw Cen MT" panose="020B0602020104020603" pitchFamily="34" charset="0"/>
              <a:buChar char=" "/>
            </a:pPr>
            <a:endParaRPr lang="es-ES" sz="3200" dirty="0"/>
          </a:p>
          <a:p>
            <a:r>
              <a:rPr lang="es-ES" sz="3200" dirty="0"/>
              <a:t>API:</a:t>
            </a:r>
          </a:p>
          <a:p>
            <a:pPr lvl="1"/>
            <a:endParaRPr lang="es-ES" dirty="0"/>
          </a:p>
        </p:txBody>
      </p:sp>
      <p:pic>
        <p:nvPicPr>
          <p:cNvPr id="2052" name="Picture 4" descr="Resultado de imagen de c c++">
            <a:extLst>
              <a:ext uri="{FF2B5EF4-FFF2-40B4-BE49-F238E27FC236}">
                <a16:creationId xmlns:a16="http://schemas.microsoft.com/office/drawing/2014/main" id="{73873ACE-A8CA-4397-B6CF-A329E14E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33" y="3001033"/>
            <a:ext cx="1388347" cy="6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lua">
            <a:extLst>
              <a:ext uri="{FF2B5EF4-FFF2-40B4-BE49-F238E27FC236}">
                <a16:creationId xmlns:a16="http://schemas.microsoft.com/office/drawing/2014/main" id="{4B394FD3-DA0B-4389-BDDB-5D0D22C47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42" y="2876367"/>
            <a:ext cx="883007" cy="88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AcoustID">
            <a:extLst>
              <a:ext uri="{FF2B5EF4-FFF2-40B4-BE49-F238E27FC236}">
                <a16:creationId xmlns:a16="http://schemas.microsoft.com/office/drawing/2014/main" id="{9D3FBD83-FBBD-4E2A-8835-AA565FEEA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830" y="2490788"/>
            <a:ext cx="1547453" cy="154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sultado de imagen de AcoustID">
            <a:extLst>
              <a:ext uri="{FF2B5EF4-FFF2-40B4-BE49-F238E27FC236}">
                <a16:creationId xmlns:a16="http://schemas.microsoft.com/office/drawing/2014/main" id="{A96DA5B2-3D8C-4C20-880E-4077E55DF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594" y="4575250"/>
            <a:ext cx="863356" cy="86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354A97-4FEA-410C-B122-C900DF812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46" y="4510152"/>
            <a:ext cx="855011" cy="968300"/>
          </a:xfrm>
          <a:prstGeom prst="rect">
            <a:avLst/>
          </a:prstGeom>
          <a:effectLst/>
        </p:spPr>
      </p:pic>
      <p:pic>
        <p:nvPicPr>
          <p:cNvPr id="2058" name="Picture 10" descr="Resultado de imagen de +">
            <a:extLst>
              <a:ext uri="{FF2B5EF4-FFF2-40B4-BE49-F238E27FC236}">
                <a16:creationId xmlns:a16="http://schemas.microsoft.com/office/drawing/2014/main" id="{853AA244-237B-46DE-9475-4FD1D1B42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876" y="4890972"/>
            <a:ext cx="235203" cy="2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sultado de imagen de +">
            <a:extLst>
              <a:ext uri="{FF2B5EF4-FFF2-40B4-BE49-F238E27FC236}">
                <a16:creationId xmlns:a16="http://schemas.microsoft.com/office/drawing/2014/main" id="{B16371C8-E56C-4495-921D-7C02DB26C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39" y="3222471"/>
            <a:ext cx="235203" cy="2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de Qt">
            <a:extLst>
              <a:ext uri="{FF2B5EF4-FFF2-40B4-BE49-F238E27FC236}">
                <a16:creationId xmlns:a16="http://schemas.microsoft.com/office/drawing/2014/main" id="{C37941D1-57CB-4301-8C31-8EF55D9A7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15" y="4281255"/>
            <a:ext cx="1320388" cy="1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06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44D56-428F-492A-8272-F50EBCC5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889617" cy="84600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/>
              <a:t>Diseño: Interfaz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E8773E-F7CB-4C32-B2DE-64C3F2410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85" y="2211830"/>
            <a:ext cx="5359535" cy="402272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B611E6-24E3-463B-A5AA-3AF58AA7E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8" y="2063924"/>
            <a:ext cx="3559439" cy="45586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042168-1CC6-4F9E-98AE-26FE1E0DEAB8}"/>
              </a:ext>
            </a:extLst>
          </p:cNvPr>
          <p:cNvSpPr txBox="1"/>
          <p:nvPr/>
        </p:nvSpPr>
        <p:spPr>
          <a:xfrm>
            <a:off x="4471611" y="3429001"/>
            <a:ext cx="12251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20883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61CE8-2098-49D1-8086-AEF804E0D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720891" cy="846000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/>
              <a:t>Diseño: Casos de uso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7FB6332-154D-494D-B095-70A39133E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060" y="1865746"/>
            <a:ext cx="6571147" cy="4992255"/>
          </a:xfrm>
        </p:spPr>
      </p:pic>
    </p:spTree>
    <p:extLst>
      <p:ext uri="{BB962C8B-B14F-4D97-AF65-F5344CB8AC3E}">
        <p14:creationId xmlns:p14="http://schemas.microsoft.com/office/powerpoint/2010/main" val="1749574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1065</TotalTime>
  <Words>552</Words>
  <Application>Microsoft Office PowerPoint</Application>
  <PresentationFormat>Panorámica</PresentationFormat>
  <Paragraphs>172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Gestor de Metadatos Extendido para el Reproductor Multimedia VLC</vt:lpstr>
      <vt:lpstr>Presentación de PowerPoint</vt:lpstr>
      <vt:lpstr>Objetivos</vt:lpstr>
      <vt:lpstr>Alcance y Exclusiones</vt:lpstr>
      <vt:lpstr>Planificación</vt:lpstr>
      <vt:lpstr>Seguimiento y control</vt:lpstr>
      <vt:lpstr>Diseño: Arquitectura</vt:lpstr>
      <vt:lpstr>Diseño: Interfaz</vt:lpstr>
      <vt:lpstr>Diseño: Casos de uso</vt:lpstr>
      <vt:lpstr>Desarrollo: 1. fase</vt:lpstr>
      <vt:lpstr>Desarrollo: 2. fase</vt:lpstr>
      <vt:lpstr>Desarrollo: 3. fase</vt:lpstr>
      <vt:lpstr>Presentación de PowerPoint</vt:lpstr>
      <vt:lpstr>Betatesting</vt:lpstr>
      <vt:lpstr>Demo</vt:lpstr>
      <vt:lpstr>Conclusiones: Resumen</vt:lpstr>
      <vt:lpstr>Conclusiones: Mejoras y futuro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Gestor de Metadatos Extendido para el Reproductor Multimedia VLC</dc:title>
  <dc:creator>Asier</dc:creator>
  <cp:lastModifiedBy>Asier</cp:lastModifiedBy>
  <cp:revision>48</cp:revision>
  <dcterms:created xsi:type="dcterms:W3CDTF">2017-09-13T08:50:36Z</dcterms:created>
  <dcterms:modified xsi:type="dcterms:W3CDTF">2017-09-19T10:13:36Z</dcterms:modified>
</cp:coreProperties>
</file>